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5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1F8C087-C974-439A-8F38-F9282B20DBC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EB519EB-5B80-45D6-BE6B-74140E34957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II MSc PHYSICS</a:t>
            </a:r>
          </a:p>
          <a:p>
            <a:r>
              <a:rPr lang="en-US" dirty="0" err="1" smtClean="0"/>
              <a:t>Dr</a:t>
            </a:r>
            <a:r>
              <a:rPr lang="en-US" dirty="0" smtClean="0"/>
              <a:t> R THILAK KUMAR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MICROPROCESSOR &amp; MICRCONTROLLER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1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en-US" u="sng" dirty="0"/>
              <a:t>Zero-flag (z)</a:t>
            </a:r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The zero flag is set to 1 if the result of an arithmetic or a logic operation is zero and reset to 0 if the result is non-zero.</a:t>
            </a:r>
          </a:p>
          <a:p>
            <a:pPr lvl="0"/>
            <a:r>
              <a:rPr lang="en-US" dirty="0"/>
              <a:t>For example, if A register and B register have the same data, and if we perform SUB B operation, the result is zero. </a:t>
            </a:r>
          </a:p>
          <a:p>
            <a:pPr lvl="0"/>
            <a:r>
              <a:rPr lang="en-US" dirty="0"/>
              <a:t>Now the zero flag Z is set to 1.</a:t>
            </a:r>
          </a:p>
          <a:p>
            <a:pPr lvl="0"/>
            <a:r>
              <a:rPr lang="en-US" dirty="0"/>
              <a:t>When the data in A and B registers are not equal, after SUB B operation, the result in the accumulator is not zero and hence the zero flag is reset to 0.</a:t>
            </a:r>
          </a:p>
          <a:p>
            <a:pPr marL="45720" indent="0">
              <a:buNone/>
            </a:pPr>
            <a:r>
              <a:rPr lang="en-US" dirty="0"/>
              <a:t> </a:t>
            </a:r>
          </a:p>
          <a:p>
            <a:pPr marL="45720" indent="0">
              <a:buNone/>
            </a:pPr>
            <a:r>
              <a:rPr lang="en-US" i="1" u="sng" dirty="0"/>
              <a:t>Parity flag (P)</a:t>
            </a:r>
            <a:endParaRPr lang="en-US" dirty="0"/>
          </a:p>
          <a:p>
            <a:pPr marL="4572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lvl="0"/>
            <a:r>
              <a:rPr lang="en-US" i="1" dirty="0"/>
              <a:t>After an arithmetic or logical operation, if the results have an even number of 1s, the flag is set to 1.</a:t>
            </a:r>
            <a:endParaRPr lang="en-US" dirty="0"/>
          </a:p>
          <a:p>
            <a:pPr lvl="0"/>
            <a:r>
              <a:rPr lang="en-US" i="1" dirty="0"/>
              <a:t>If it has an odd number of 1s, the flag is reset to 0.</a:t>
            </a:r>
            <a:endParaRPr lang="en-US" dirty="0"/>
          </a:p>
          <a:p>
            <a:pPr lvl="0"/>
            <a:r>
              <a:rPr lang="en-US" i="1" dirty="0"/>
              <a:t>For example the data byte 0000 0011 has even parity.</a:t>
            </a:r>
            <a:endParaRPr lang="en-US" dirty="0"/>
          </a:p>
          <a:p>
            <a:pPr lvl="0"/>
            <a:r>
              <a:rPr lang="en-US" i="1" dirty="0"/>
              <a:t>It is useful for error checking during serial communication.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99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i="1" u="sng" dirty="0"/>
              <a:t>Sign flag (S)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lvl="0"/>
            <a:r>
              <a:rPr lang="en-US" i="1" dirty="0"/>
              <a:t>The sign flag is used when working with 8-bit signed (positive and negative) numbers.</a:t>
            </a:r>
            <a:endParaRPr lang="en-US" dirty="0"/>
          </a:p>
          <a:p>
            <a:pPr lvl="0"/>
            <a:r>
              <a:rPr lang="en-US" i="1" dirty="0"/>
              <a:t>The most significant bit (MSB), D</a:t>
            </a:r>
            <a:r>
              <a:rPr lang="en-US" i="1" baseline="-25000" dirty="0"/>
              <a:t>7</a:t>
            </a:r>
            <a:r>
              <a:rPr lang="en-US" i="1" dirty="0"/>
              <a:t> is used as a sign bit.</a:t>
            </a:r>
            <a:endParaRPr lang="en-US" dirty="0"/>
          </a:p>
          <a:p>
            <a:pPr lvl="0"/>
            <a:r>
              <a:rPr lang="en-US" i="1" dirty="0"/>
              <a:t>If D</a:t>
            </a:r>
            <a:r>
              <a:rPr lang="en-US" i="1" baseline="-25000" dirty="0"/>
              <a:t>7</a:t>
            </a:r>
            <a:r>
              <a:rPr lang="en-US" i="1" dirty="0"/>
              <a:t> bit is o, then the number is taken as a positive number and if D</a:t>
            </a:r>
            <a:r>
              <a:rPr lang="en-US" i="1" baseline="-25000" dirty="0"/>
              <a:t>7</a:t>
            </a:r>
            <a:r>
              <a:rPr lang="en-US" i="1" dirty="0"/>
              <a:t> bit is 1, the number is taken as a negative number in 2’s complement form. </a:t>
            </a:r>
            <a:endParaRPr lang="en-US" dirty="0"/>
          </a:p>
          <a:p>
            <a:pPr lvl="0"/>
            <a:r>
              <a:rPr lang="en-US" i="1" dirty="0"/>
              <a:t>In 8085, the sign flag is set to 1 if the MSB D</a:t>
            </a:r>
            <a:r>
              <a:rPr lang="en-US" i="1" baseline="-25000" dirty="0"/>
              <a:t>7</a:t>
            </a:r>
            <a:r>
              <a:rPr lang="en-US" i="1" dirty="0"/>
              <a:t> is 1 and the sign flag is reset to 0 if the MSB D</a:t>
            </a:r>
            <a:r>
              <a:rPr lang="en-US" i="1" baseline="-25000" dirty="0"/>
              <a:t>7</a:t>
            </a:r>
            <a:r>
              <a:rPr lang="en-US" i="1" dirty="0"/>
              <a:t> is 0.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i="1" u="sng" dirty="0"/>
              <a:t>Auxiliary carry flag (AC)</a:t>
            </a:r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The auxiliary flag is set to 1, when a carry is generated at digit D</a:t>
            </a:r>
            <a:r>
              <a:rPr lang="en-US" baseline="-25000" dirty="0"/>
              <a:t>3</a:t>
            </a:r>
            <a:r>
              <a:rPr lang="en-US" dirty="0"/>
              <a:t> position and passed on to digit D</a:t>
            </a:r>
            <a:r>
              <a:rPr lang="en-US" baseline="-25000" dirty="0"/>
              <a:t>4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This flag is used only internally for BCD (binary coded decimal) operations and not available for the programmer. </a:t>
            </a:r>
          </a:p>
          <a:p>
            <a:pPr lvl="0"/>
            <a:r>
              <a:rPr lang="en-US" dirty="0"/>
              <a:t>That is the programmer cannot used the auxiliary carry flag condition to change the sequence of the program.</a:t>
            </a:r>
          </a:p>
          <a:p>
            <a:r>
              <a:rPr lang="en-US" dirty="0"/>
              <a:t> </a:t>
            </a:r>
            <a:r>
              <a:rPr lang="en-US" dirty="0" smtClean="0"/>
              <a:t>The </a:t>
            </a:r>
            <a:r>
              <a:rPr lang="en-US" dirty="0"/>
              <a:t>relative bit position of different flags in an 8-bit flag register is shown in below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35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Among the five flags, Z flag and CY flag will be widely used to learn assembly language programs. The sign flag S muse be used only with signed numbers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58801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642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 = sign flag; If S=1, if MSB of ALU result =1</a:t>
            </a:r>
          </a:p>
          <a:p>
            <a:r>
              <a:rPr lang="en-US" dirty="0" smtClean="0"/>
              <a:t>Z= zero flag; Z=1 if ALU result = 00H</a:t>
            </a:r>
          </a:p>
          <a:p>
            <a:r>
              <a:rPr lang="en-US" dirty="0" smtClean="0"/>
              <a:t>P= parity flag; P=1 if ALU result is even parity</a:t>
            </a:r>
          </a:p>
          <a:p>
            <a:r>
              <a:rPr lang="en-US" dirty="0" smtClean="0"/>
              <a:t>CY= carry flag; CY=1 if carry or borrow is occurred during 	addition/subtraction</a:t>
            </a:r>
          </a:p>
          <a:p>
            <a:r>
              <a:rPr lang="en-US" dirty="0" smtClean="0"/>
              <a:t>AC = auxiliary carry; carry from lower nibble to upper</a:t>
            </a:r>
          </a:p>
          <a:p>
            <a:pPr marL="45720" indent="0">
              <a:buNone/>
            </a:pPr>
            <a:r>
              <a:rPr lang="en-US" dirty="0"/>
              <a:t>	</a:t>
            </a:r>
            <a:r>
              <a:rPr lang="en-US" dirty="0" smtClean="0"/>
              <a:t>		 borrow from upper nibble to lower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0537"/>
            <a:ext cx="58769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703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876800" cy="44074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Example</a:t>
            </a:r>
          </a:p>
          <a:p>
            <a:r>
              <a:rPr lang="en-US" dirty="0" smtClean="0"/>
              <a:t>BC</a:t>
            </a:r>
            <a:r>
              <a:rPr lang="en-US" baseline="-25000" dirty="0" smtClean="0"/>
              <a:t>H</a:t>
            </a:r>
            <a:r>
              <a:rPr lang="en-US" dirty="0" smtClean="0"/>
              <a:t> + DE</a:t>
            </a:r>
            <a:r>
              <a:rPr lang="en-US" baseline="-25000" dirty="0" smtClean="0"/>
              <a:t>H</a:t>
            </a:r>
          </a:p>
          <a:p>
            <a:pPr marL="45720" indent="0">
              <a:buNone/>
            </a:pPr>
            <a:endParaRPr lang="en-US" baseline="-25000" dirty="0" smtClean="0"/>
          </a:p>
          <a:p>
            <a:pPr marL="45720" indent="0">
              <a:buNone/>
            </a:pPr>
            <a:r>
              <a:rPr lang="en-US" dirty="0" smtClean="0"/>
              <a:t> B C	        1011	  1100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 DE		1101  1110</a:t>
            </a:r>
          </a:p>
          <a:p>
            <a:pPr marL="45720" indent="0">
              <a:buNone/>
            </a:pPr>
            <a:r>
              <a:rPr lang="en-US" dirty="0" smtClean="0"/>
              <a:t>				</a:t>
            </a:r>
            <a:endParaRPr lang="en-US" dirty="0"/>
          </a:p>
          <a:p>
            <a:pPr marL="45720" indent="0">
              <a:buNone/>
            </a:pPr>
            <a:r>
              <a:rPr lang="en-US" dirty="0" smtClean="0"/>
              <a:t>  9A          	1001  1010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5486400" y="1719072"/>
            <a:ext cx="3200400" cy="4407408"/>
          </a:xfrm>
        </p:spPr>
        <p:txBody>
          <a:bodyPr>
            <a:normAutofit/>
          </a:bodyPr>
          <a:lstStyle/>
          <a:p>
            <a:r>
              <a:rPr lang="en-US" dirty="0" smtClean="0"/>
              <a:t>S = 1</a:t>
            </a:r>
          </a:p>
          <a:p>
            <a:r>
              <a:rPr lang="en-US" dirty="0" smtClean="0"/>
              <a:t>Z =0</a:t>
            </a:r>
          </a:p>
          <a:p>
            <a:r>
              <a:rPr lang="en-US" dirty="0" smtClean="0"/>
              <a:t>P =1</a:t>
            </a:r>
          </a:p>
          <a:p>
            <a:r>
              <a:rPr lang="en-US" dirty="0" smtClean="0"/>
              <a:t>CY=1</a:t>
            </a:r>
          </a:p>
          <a:p>
            <a:r>
              <a:rPr lang="en-US" smtClean="0"/>
              <a:t>AC =1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the flags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93891" y="47244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460691" y="2819400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971800" y="2819400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71629" y="2806581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393891" y="2790914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057400" y="2790914"/>
            <a:ext cx="228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85800" y="4800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965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u="sng" dirty="0"/>
              <a:t>iii) Instruction register and decoder</a:t>
            </a:r>
            <a:endParaRPr lang="en-US" dirty="0"/>
          </a:p>
          <a:p>
            <a:r>
              <a:rPr lang="en-US" b="1" dirty="0"/>
              <a:t> </a:t>
            </a:r>
            <a:r>
              <a:rPr lang="en-US" dirty="0" smtClean="0"/>
              <a:t>The </a:t>
            </a:r>
            <a:r>
              <a:rPr lang="en-US" dirty="0"/>
              <a:t>instruction register and the decoder are part of the ALU. When an instruction fetched from memory, it is loaded in the instruction register. </a:t>
            </a:r>
          </a:p>
          <a:p>
            <a:pPr lvl="0"/>
            <a:r>
              <a:rPr lang="en-US" dirty="0"/>
              <a:t>The decoder decodes the instruction and establishes the sequence of events to follow. </a:t>
            </a:r>
          </a:p>
          <a:p>
            <a:pPr lvl="0"/>
            <a:r>
              <a:rPr lang="en-US" dirty="0"/>
              <a:t>The instruction register is not programmable and cannot be accessed through any instruction.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36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b="1" u="sng" dirty="0"/>
              <a:t>iv) Timing and control unit</a:t>
            </a:r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The instruction is decoded and necessary information is passed on to the timing and control unit of 8085. </a:t>
            </a:r>
          </a:p>
          <a:p>
            <a:pPr lvl="0"/>
            <a:r>
              <a:rPr lang="en-US" dirty="0"/>
              <a:t>Depending on the instruction, the timing and control unit generates the required timing and control signals for executing the instructions.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b="1" u="sng" dirty="0"/>
              <a:t>v) Interrupts serial I/O</a:t>
            </a:r>
            <a:endParaRPr lang="en-US" dirty="0"/>
          </a:p>
          <a:p>
            <a:pPr marL="4572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dirty="0"/>
              <a:t>The 8085 microprocessor can be interrupted by any one of five interrupt input pins namely, INTR, TRAP, RST 7.5, RST 6.5 and      RST 5.5. </a:t>
            </a:r>
          </a:p>
          <a:p>
            <a:pPr lvl="0"/>
            <a:r>
              <a:rPr lang="en-US" dirty="0"/>
              <a:t>Two pins SID and SOD are used for the serial communication.</a:t>
            </a:r>
          </a:p>
          <a:p>
            <a:pPr marL="4572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process of data manipulation and communication is determined by the logic design of the microprocessor is called the </a:t>
            </a:r>
            <a:r>
              <a:rPr lang="en-US" b="1" i="1" dirty="0"/>
              <a:t>architecture</a:t>
            </a:r>
            <a:r>
              <a:rPr lang="en-US" dirty="0"/>
              <a:t>. Fig</a:t>
            </a:r>
            <a:r>
              <a:rPr lang="en-US" dirty="0" smtClean="0"/>
              <a:t>. </a:t>
            </a:r>
            <a:r>
              <a:rPr lang="en-US" dirty="0"/>
              <a:t>shows the internal architecture/ functional block diagram of the 8085. It includes the following units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Register array</a:t>
            </a:r>
          </a:p>
          <a:p>
            <a:pPr lvl="0"/>
            <a:r>
              <a:rPr lang="en-US" dirty="0"/>
              <a:t>ALU and associated circuitry</a:t>
            </a:r>
          </a:p>
          <a:p>
            <a:pPr lvl="0"/>
            <a:r>
              <a:rPr lang="en-US" dirty="0"/>
              <a:t>Instruction register and decoder</a:t>
            </a:r>
          </a:p>
          <a:p>
            <a:pPr lvl="0"/>
            <a:r>
              <a:rPr lang="en-US" dirty="0"/>
              <a:t>Timing and control unit</a:t>
            </a:r>
          </a:p>
          <a:p>
            <a:pPr lvl="0"/>
            <a:r>
              <a:rPr lang="en-US" dirty="0"/>
              <a:t>Interrupts and Serial I/O</a:t>
            </a:r>
          </a:p>
          <a:p>
            <a:pPr marL="0" indent="0">
              <a:buNone/>
            </a:pP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8085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2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00"/>
          <a:stretch/>
        </p:blipFill>
        <p:spPr bwMode="auto">
          <a:xfrm>
            <a:off x="1905000" y="1905000"/>
            <a:ext cx="5238750" cy="4196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574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/>
              <a:t>i) Register array</a:t>
            </a:r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The 8085 has six general purpose registers named as B,C,D,E,H and L.</a:t>
            </a:r>
          </a:p>
          <a:p>
            <a:pPr lvl="0"/>
            <a:r>
              <a:rPr lang="en-US" dirty="0"/>
              <a:t>Each register can hold an 8 bit-data.</a:t>
            </a:r>
          </a:p>
          <a:p>
            <a:pPr lvl="0"/>
            <a:r>
              <a:rPr lang="en-US" dirty="0"/>
              <a:t>The six registers can also be combined as register pairs BC,DE and HL.</a:t>
            </a:r>
          </a:p>
          <a:p>
            <a:pPr lvl="0"/>
            <a:r>
              <a:rPr lang="en-US" dirty="0"/>
              <a:t>A register pair now, can hold a 16-bit data or a 16-bit address.</a:t>
            </a:r>
          </a:p>
          <a:p>
            <a:pPr lvl="0"/>
            <a:r>
              <a:rPr lang="en-US" dirty="0"/>
              <a:t>When used as a 8-bit register, each register can store a data ranging from 00</a:t>
            </a:r>
            <a:r>
              <a:rPr lang="en-US" baseline="-25000" dirty="0"/>
              <a:t>H</a:t>
            </a:r>
            <a:r>
              <a:rPr lang="en-US" dirty="0"/>
              <a:t> to FF</a:t>
            </a:r>
            <a:r>
              <a:rPr lang="en-US" baseline="-25000" dirty="0"/>
              <a:t>H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When used as a 16-bit register, each register can store a data ranging from 0000</a:t>
            </a:r>
            <a:r>
              <a:rPr lang="en-US" baseline="-25000" dirty="0"/>
              <a:t>H</a:t>
            </a:r>
            <a:r>
              <a:rPr lang="en-US" dirty="0"/>
              <a:t> to FFFF</a:t>
            </a:r>
            <a:r>
              <a:rPr lang="en-US" baseline="-25000" dirty="0"/>
              <a:t>H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These registers are used for temporary storage of data.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9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b="1" i="1" dirty="0"/>
              <a:t>Program counter (PC)</a:t>
            </a:r>
            <a:endParaRPr lang="en-US" dirty="0"/>
          </a:p>
          <a:p>
            <a:pPr lvl="0"/>
            <a:r>
              <a:rPr lang="en-US" i="1" dirty="0"/>
              <a:t>It is a 16-bit register.</a:t>
            </a:r>
            <a:endParaRPr lang="en-US" dirty="0"/>
          </a:p>
          <a:p>
            <a:pPr lvl="0"/>
            <a:r>
              <a:rPr lang="en-US" i="1" dirty="0"/>
              <a:t>The PC holds the 16-bit address of the memory from which the next byte is to be fetched.</a:t>
            </a:r>
            <a:endParaRPr lang="en-US" dirty="0"/>
          </a:p>
          <a:p>
            <a:pPr lvl="0"/>
            <a:r>
              <a:rPr lang="en-US" i="1" dirty="0"/>
              <a:t>When a byte is being fetched, the  PC is automatically incremented by on to point to the next memory location.</a:t>
            </a:r>
            <a:endParaRPr lang="en-US" dirty="0"/>
          </a:p>
          <a:p>
            <a:pPr marL="45720" indent="0">
              <a:buNone/>
            </a:pPr>
            <a:r>
              <a:rPr lang="en-US" dirty="0"/>
              <a:t> </a:t>
            </a:r>
          </a:p>
          <a:p>
            <a:pPr marL="45720" indent="0">
              <a:buNone/>
            </a:pPr>
            <a:r>
              <a:rPr lang="en-US" b="1" i="1" dirty="0"/>
              <a:t>Stack pointer (SP)</a:t>
            </a:r>
            <a:endParaRPr lang="en-US" dirty="0"/>
          </a:p>
          <a:p>
            <a:pPr lvl="0"/>
            <a:r>
              <a:rPr lang="en-US" i="1" dirty="0"/>
              <a:t>The stack pointer is also a 16-bit register. </a:t>
            </a:r>
            <a:endParaRPr lang="en-US" dirty="0"/>
          </a:p>
          <a:p>
            <a:pPr lvl="0"/>
            <a:r>
              <a:rPr lang="en-US" i="1" dirty="0"/>
              <a:t>It holds the address of the stack top.</a:t>
            </a:r>
            <a:endParaRPr lang="en-US" dirty="0"/>
          </a:p>
          <a:p>
            <a:pPr lvl="0"/>
            <a:r>
              <a:rPr lang="en-US" i="1" dirty="0"/>
              <a:t>A stack is a group of memory locations in RAM (random access memory) defined by the programmer.</a:t>
            </a:r>
            <a:endParaRPr lang="en-US" dirty="0"/>
          </a:p>
          <a:p>
            <a:pPr lvl="0"/>
            <a:r>
              <a:rPr lang="en-US" i="1" dirty="0"/>
              <a:t>It is used to save the contents of the registers and during interrupts.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i="1" dirty="0"/>
              <a:t>Address latch-</a:t>
            </a:r>
            <a:r>
              <a:rPr lang="en-US" b="1" i="1" dirty="0" err="1"/>
              <a:t>Incrementer</a:t>
            </a:r>
            <a:r>
              <a:rPr lang="en-US" b="1" i="1" dirty="0"/>
              <a:t>/</a:t>
            </a:r>
            <a:r>
              <a:rPr lang="en-US" b="1" i="1" dirty="0" err="1"/>
              <a:t>Decrementer</a:t>
            </a:r>
            <a:endParaRPr lang="en-US" dirty="0"/>
          </a:p>
          <a:p>
            <a:pPr lvl="0"/>
            <a:r>
              <a:rPr lang="en-US" i="1" dirty="0"/>
              <a:t>The address latch is useful in selecting the address of the memory to be sent out from program counter or stack pointer or any of the register pairs.</a:t>
            </a:r>
            <a:endParaRPr lang="en-US" dirty="0"/>
          </a:p>
          <a:p>
            <a:pPr lvl="0"/>
            <a:r>
              <a:rPr lang="en-US" i="1" dirty="0"/>
              <a:t>An </a:t>
            </a:r>
            <a:r>
              <a:rPr lang="en-US" i="1" dirty="0" err="1"/>
              <a:t>incrementer</a:t>
            </a:r>
            <a:r>
              <a:rPr lang="en-US" i="1" dirty="0"/>
              <a:t> and </a:t>
            </a:r>
            <a:r>
              <a:rPr lang="en-US" i="1" dirty="0" err="1"/>
              <a:t>decrementer</a:t>
            </a:r>
            <a:r>
              <a:rPr lang="en-US" i="1" dirty="0"/>
              <a:t> allows the contents of any of the 16-bit </a:t>
            </a:r>
            <a:r>
              <a:rPr lang="en-US" i="1" dirty="0" err="1"/>
              <a:t>regiseters</a:t>
            </a:r>
            <a:r>
              <a:rPr lang="en-US" i="1" dirty="0"/>
              <a:t> which hold the address to be incremented or decremented</a:t>
            </a:r>
            <a:r>
              <a:rPr lang="en-US" i="1" dirty="0" smtClean="0"/>
              <a:t>.</a:t>
            </a:r>
          </a:p>
          <a:p>
            <a:pPr lvl="0"/>
            <a:endParaRPr lang="en-US" dirty="0"/>
          </a:p>
          <a:p>
            <a:r>
              <a:rPr lang="en-US" dirty="0"/>
              <a:t>Two additional registers W and Z are included in the register array. These registers are used to hold 8-bit data during the execution of some instructions.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7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ii) ALU and associated circuitry</a:t>
            </a:r>
            <a:endParaRPr lang="en-US" dirty="0"/>
          </a:p>
          <a:p>
            <a:pPr marL="4572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The Arithmetic Logic Unit (ALU) of 8085 performs arithmetic and logic operations on two 8-bit data.</a:t>
            </a:r>
          </a:p>
          <a:p>
            <a:pPr lvl="0"/>
            <a:r>
              <a:rPr lang="en-US" dirty="0"/>
              <a:t>It includes the accumulator, temporary register and five flags.</a:t>
            </a:r>
          </a:p>
          <a:p>
            <a:pPr lvl="0"/>
            <a:r>
              <a:rPr lang="en-US" dirty="0"/>
              <a:t>The temporary register is used to hold data during an arithmetic/logic operation. The result is stored in the accumulator and the flags (flip-flops) are set or reset according to the result of the operation.</a:t>
            </a:r>
          </a:p>
          <a:p>
            <a:pPr marL="4572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6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i="1" dirty="0"/>
              <a:t>Accumulator</a:t>
            </a:r>
            <a:endParaRPr lang="en-US" dirty="0"/>
          </a:p>
          <a:p>
            <a:pPr lvl="0"/>
            <a:r>
              <a:rPr lang="en-US" i="1" dirty="0"/>
              <a:t>The accumulator is a special 8-bit register. </a:t>
            </a:r>
            <a:endParaRPr lang="en-US" dirty="0"/>
          </a:p>
          <a:p>
            <a:pPr lvl="0"/>
            <a:r>
              <a:rPr lang="en-US" i="1" dirty="0"/>
              <a:t>This register is used to store 8-bit data as well as to perform arithmetic and logic operations.</a:t>
            </a:r>
            <a:endParaRPr lang="en-US" dirty="0"/>
          </a:p>
          <a:p>
            <a:pPr lvl="0"/>
            <a:r>
              <a:rPr lang="en-US" i="1" dirty="0"/>
              <a:t>This register is identified as A.</a:t>
            </a:r>
            <a:endParaRPr lang="en-US" dirty="0"/>
          </a:p>
          <a:p>
            <a:endParaRPr lang="en-US" dirty="0"/>
          </a:p>
          <a:p>
            <a:pPr marL="45720" indent="0">
              <a:buNone/>
            </a:pPr>
            <a:r>
              <a:rPr lang="en-US" b="1" i="1" dirty="0"/>
              <a:t>Temporary register</a:t>
            </a:r>
            <a:endParaRPr lang="en-US" dirty="0"/>
          </a:p>
          <a:p>
            <a:r>
              <a:rPr lang="en-US" i="1" dirty="0" smtClean="0"/>
              <a:t>The </a:t>
            </a:r>
            <a:r>
              <a:rPr lang="en-US" i="1" dirty="0"/>
              <a:t>temporary register simply receives one of the operands from the internal data bus and sends it to the ALU.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2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/>
              <a:t>Flags (flip-flops)</a:t>
            </a:r>
            <a:endParaRPr lang="en-US" dirty="0"/>
          </a:p>
          <a:p>
            <a:r>
              <a:rPr lang="en-US" i="1" dirty="0"/>
              <a:t>There are five flip-flops that are set or reset after each arithmetic or logic operation. They are called as flag registers.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r>
              <a:rPr lang="en-US" i="1" u="sng" dirty="0"/>
              <a:t>Carry flag (CY)</a:t>
            </a:r>
            <a:endParaRPr lang="en-US" dirty="0"/>
          </a:p>
          <a:p>
            <a:r>
              <a:rPr lang="en-US" i="1" dirty="0"/>
              <a:t> </a:t>
            </a:r>
            <a:endParaRPr lang="en-US" dirty="0"/>
          </a:p>
          <a:p>
            <a:pPr lvl="0"/>
            <a:r>
              <a:rPr lang="en-US" dirty="0"/>
              <a:t>The carry flag is set to 1 if a carry is produced by an arithmetic or logic operation and reset to 0 for no carry.</a:t>
            </a:r>
          </a:p>
          <a:p>
            <a:pPr lvl="0"/>
            <a:r>
              <a:rPr lang="en-US" dirty="0"/>
              <a:t>For example, if an instruction adds two numbers and if the result is less than FF</a:t>
            </a:r>
            <a:r>
              <a:rPr lang="en-US" baseline="-25000" dirty="0"/>
              <a:t>H</a:t>
            </a:r>
            <a:r>
              <a:rPr lang="en-US" dirty="0"/>
              <a:t>, then no carry is produced and the CY flag is reset to 0.</a:t>
            </a:r>
          </a:p>
          <a:p>
            <a:pPr lvl="0"/>
            <a:r>
              <a:rPr lang="en-US" dirty="0"/>
              <a:t>On the other hand, if the result exceeds FF</a:t>
            </a:r>
            <a:r>
              <a:rPr lang="en-US" baseline="-25000" dirty="0"/>
              <a:t>H</a:t>
            </a:r>
            <a:r>
              <a:rPr lang="en-US" dirty="0"/>
              <a:t>, then a carry is produced and CY flag is set to 1.</a:t>
            </a:r>
          </a:p>
          <a:p>
            <a:pPr lvl="0"/>
            <a:r>
              <a:rPr lang="en-US" dirty="0"/>
              <a:t>It serves as a borrow flag for subtraction.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78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154</TotalTime>
  <Words>844</Words>
  <Application>Microsoft Office PowerPoint</Application>
  <PresentationFormat>On-screen Show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Grid</vt:lpstr>
      <vt:lpstr>MICROPROCESSOR &amp; MICRCONTROLLER</vt:lpstr>
      <vt:lpstr>8085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Status of the flags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MICROPROCESSOR &amp; MICRCONTROLLER</dc:title>
  <dc:creator>Thilak</dc:creator>
  <cp:lastModifiedBy>Thilak</cp:lastModifiedBy>
  <cp:revision>9</cp:revision>
  <dcterms:created xsi:type="dcterms:W3CDTF">2020-08-07T11:03:19Z</dcterms:created>
  <dcterms:modified xsi:type="dcterms:W3CDTF">2020-08-13T03:09:06Z</dcterms:modified>
</cp:coreProperties>
</file>